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D5C5AA0-C1B8-49AD-9CAA-4426DFCAECA9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59085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B9DF9F-D0D6-48E3-B612-CE0BC826B63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90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08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2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Counselors who</a:t>
            </a:r>
            <a:r>
              <a:rPr lang="en-US" altLang="en-US" baseline="0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do a return with rental income on residential property that is Out of Scope can be held liable for any mistakes</a:t>
            </a:r>
          </a:p>
        </p:txBody>
      </p:sp>
      <p:sp>
        <p:nvSpPr>
          <p:cNvPr id="592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220D5BB-47E0-4296-A482-71ADC5D6A92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592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B5645E-5A73-48D9-B921-E42FDA2007D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81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0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544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69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TS transfers total from Schedule E to 1040 Line 17</a:t>
            </a:r>
          </a:p>
        </p:txBody>
      </p:sp>
      <p:sp>
        <p:nvSpPr>
          <p:cNvPr id="5969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5059B1-FDE3-4972-B4E5-292253110D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13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Royalty / Rental Income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</a:t>
            </a:r>
          </a:p>
          <a:p>
            <a:r>
              <a:rPr lang="en-US" altLang="en-US" dirty="0"/>
              <a:t>Pub 4012 Tab D</a:t>
            </a:r>
          </a:p>
          <a:p>
            <a:r>
              <a:rPr lang="en-US" altLang="en-US" dirty="0"/>
              <a:t>(Federal 1040-Line 17)</a:t>
            </a:r>
          </a:p>
          <a:p>
            <a:r>
              <a:rPr lang="en-US" altLang="en-US"/>
              <a:t>(NJ 1040-Line 22)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830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Royalty/Rental Income</a:t>
            </a:r>
            <a:br>
              <a:rPr lang="en-US" altLang="en-US"/>
            </a:br>
            <a:r>
              <a:rPr lang="en-US" altLang="en-US"/>
              <a:t>Schedule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000" dirty="0"/>
              <a:t> Royalties can be reported on client’s K-1 or 1099-MISC – </a:t>
            </a:r>
            <a:r>
              <a:rPr lang="en-US" sz="3000" dirty="0">
                <a:solidFill>
                  <a:srgbClr val="FF0000"/>
                </a:solidFill>
              </a:rPr>
              <a:t>IN SCOPE</a:t>
            </a:r>
          </a:p>
          <a:p>
            <a:pPr eaLnBrk="1" hangingPunct="1">
              <a:defRPr/>
            </a:pPr>
            <a:r>
              <a:rPr lang="en-US" sz="3000" dirty="0"/>
              <a:t> Rental income for oil leases with no expenses – </a:t>
            </a:r>
          </a:p>
          <a:p>
            <a:pPr marL="400050" lvl="1" indent="0" eaLnBrk="1" hangingPunct="1">
              <a:buNone/>
              <a:defRPr/>
            </a:pPr>
            <a:r>
              <a:rPr lang="en-US" sz="3000" dirty="0">
                <a:solidFill>
                  <a:srgbClr val="FF3300"/>
                </a:solidFill>
              </a:rPr>
              <a:t>IN SCOPE            </a:t>
            </a:r>
          </a:p>
          <a:p>
            <a:pPr lvl="1" eaLnBrk="1" hangingPunct="1">
              <a:defRPr/>
            </a:pPr>
            <a:r>
              <a:rPr lang="en-US" sz="2600" dirty="0"/>
              <a:t> Rent can be reported on 1099-MISC</a:t>
            </a:r>
          </a:p>
          <a:p>
            <a:pPr lvl="1" eaLnBrk="1" hangingPunct="1">
              <a:defRPr/>
            </a:pPr>
            <a:r>
              <a:rPr lang="en-US" sz="2600" dirty="0"/>
              <a:t> Rent reported on K-1 </a:t>
            </a:r>
            <a:r>
              <a:rPr lang="en-US" sz="2600" dirty="0">
                <a:solidFill>
                  <a:srgbClr val="FF0000"/>
                </a:solidFill>
              </a:rPr>
              <a:t>OUT OF SCOPE</a:t>
            </a:r>
          </a:p>
          <a:p>
            <a:pPr eaLnBrk="1" hangingPunct="1">
              <a:defRPr/>
            </a:pPr>
            <a:r>
              <a:rPr lang="en-US" sz="3000" dirty="0"/>
              <a:t> Rental income on residential property – </a:t>
            </a:r>
            <a:r>
              <a:rPr lang="en-US" sz="3000" dirty="0">
                <a:solidFill>
                  <a:srgbClr val="FF0000"/>
                </a:solidFill>
              </a:rPr>
              <a:t>OUT OF SCOPE</a:t>
            </a:r>
          </a:p>
          <a:p>
            <a:pPr>
              <a:defRPr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Enter rents or royalties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Federal section \ Income \ </a:t>
            </a:r>
            <a:r>
              <a:rPr lang="en-US" dirty="0"/>
              <a:t>Rents and Royalties (Schedule E)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 TS transfers to 1040 Line 17 </a:t>
            </a:r>
            <a:endParaRPr lang="en-US" sz="3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30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pic>
        <p:nvPicPr>
          <p:cNvPr id="591877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170" y="36195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78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74900" y="4445000"/>
            <a:ext cx="4445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709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Topics on TaxPrep4Free.org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TaxPrep4Free.org Preparer page Special Topics documents</a:t>
            </a:r>
          </a:p>
          <a:p>
            <a:pPr lvl="1"/>
            <a:r>
              <a:rPr lang="en-US" dirty="0"/>
              <a:t>“Rent or Royalties on 1099-MISC”</a:t>
            </a:r>
          </a:p>
          <a:p>
            <a:pPr lvl="1"/>
            <a:r>
              <a:rPr lang="en-US" dirty="0"/>
              <a:t>“K-1 Income Entry”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080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TS – Rents and Royalties</a:t>
            </a:r>
            <a:br>
              <a:rPr 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Rents and Royalties (Schedule 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300" y="1656885"/>
            <a:ext cx="8077200" cy="1182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300" y="2768600"/>
            <a:ext cx="8064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4"/>
          <p:cNvSpPr>
            <a:spLocks noChangeArrowheads="1"/>
          </p:cNvSpPr>
          <p:nvPr/>
        </p:nvSpPr>
        <p:spPr bwMode="auto">
          <a:xfrm flipH="1" flipV="1">
            <a:off x="6451600" y="2057400"/>
            <a:ext cx="825500" cy="368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 flipH="1" flipV="1">
            <a:off x="6388100" y="2463800"/>
            <a:ext cx="16129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 flipH="1">
            <a:off x="6388100" y="3594100"/>
            <a:ext cx="635000" cy="368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2044700"/>
            <a:ext cx="452771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Type of income (from drop-down menu)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5981700" y="2197100"/>
            <a:ext cx="469900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21200" y="2489200"/>
            <a:ext cx="145424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Description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V="1">
            <a:off x="5994400" y="2679700"/>
            <a:ext cx="40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908300" y="3619500"/>
            <a:ext cx="315983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Royalty payments received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6096000" y="3810000"/>
            <a:ext cx="304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1465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0" y="1536700"/>
            <a:ext cx="7721600" cy="478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59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TS - Rent/Royalties on 1040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848600" y="6057900"/>
            <a:ext cx="495300" cy="254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0600" y="5803900"/>
            <a:ext cx="3479800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TS transfers from Schedule E</a:t>
            </a:r>
          </a:p>
        </p:txBody>
      </p:sp>
      <p:cxnSp>
        <p:nvCxnSpPr>
          <p:cNvPr id="13" name="Straight Arrow Connector 12"/>
          <p:cNvCxnSpPr>
            <a:endCxn id="7" idx="2"/>
          </p:cNvCxnSpPr>
          <p:nvPr/>
        </p:nvCxnSpPr>
        <p:spPr bwMode="auto">
          <a:xfrm>
            <a:off x="6972300" y="6083301"/>
            <a:ext cx="876300" cy="10159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908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225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NJ Template 06</vt:lpstr>
      <vt:lpstr>Royalty / Rental Income</vt:lpstr>
      <vt:lpstr>Royalty/Rental Income Schedule E</vt:lpstr>
      <vt:lpstr>Special Topics on TaxPrep4Free.org</vt:lpstr>
      <vt:lpstr>TS – Rents and Royalties Federal section \ Income \ Enter Myself \ Rents and Royalties (Schedule E)</vt:lpstr>
      <vt:lpstr>TS - Rent/Royalties on 1040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2016-12-12T20:57:04Z</dcterms:modified>
</cp:coreProperties>
</file>